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5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586" r:id="rId34"/>
    <p:sldId id="627" r:id="rId35"/>
    <p:sldId id="628" r:id="rId36"/>
    <p:sldId id="680" r:id="rId37"/>
    <p:sldId id="636" r:id="rId38"/>
    <p:sldId id="681" r:id="rId39"/>
    <p:sldId id="682" r:id="rId40"/>
    <p:sldId id="683" r:id="rId41"/>
    <p:sldId id="684" r:id="rId42"/>
    <p:sldId id="699" r:id="rId43"/>
    <p:sldId id="587" r:id="rId44"/>
    <p:sldId id="643" r:id="rId45"/>
    <p:sldId id="685" r:id="rId46"/>
    <p:sldId id="686" r:id="rId47"/>
    <p:sldId id="691" r:id="rId48"/>
    <p:sldId id="588" r:id="rId49"/>
    <p:sldId id="655" r:id="rId50"/>
    <p:sldId id="690" r:id="rId51"/>
    <p:sldId id="688" r:id="rId52"/>
    <p:sldId id="652" r:id="rId53"/>
    <p:sldId id="687" r:id="rId5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6" clrIdx="0"/>
  <p:cmAuthor id="1" name="Microsoft Office ユーザー" initials="Office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595959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notesMaster" Target="notesMasters/notesMaster1.xml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31T11:50:21.861" idx="13">
    <p:pos x="260" y="780"/>
    <p:text>イメージは、シェフ大泉のメニュー。
ドン！とアニメーションしたい。
フォントをいじれないか？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04T14:26:54.077" idx="20">
    <p:pos x="135" y="482"/>
    <p:text>背景をなんとかできないか？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5T13:26:46.700" idx="2">
    <p:pos x="732" y="98"/>
    <p:text>文言見直し重点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プロダクトオーナー祭り</a:t>
            </a:r>
            <a:r>
              <a:rPr lang="en-US" altLang="ja-JP" sz="1200" b="1" dirty="0" smtClean="0">
                <a:latin typeface="+mn-ea"/>
                <a:ea typeface="+mn-ea"/>
                <a:cs typeface="HGPｺﾞｼｯｸE"/>
              </a:rPr>
              <a:t>2018 </a:t>
            </a: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～世界を創るのは俺たちだ！～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/>
            </a:r>
            <a:br>
              <a:rPr kumimoji="1" lang="en-US" altLang="ja-JP" sz="1200" dirty="0" smtClean="0">
                <a:latin typeface="+mn-ea"/>
                <a:ea typeface="+mn-ea"/>
                <a:cs typeface="HGPｺﾞｼｯｸE"/>
              </a:rPr>
            </a:b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https://</a:t>
            </a:r>
            <a:r>
              <a:rPr kumimoji="1" lang="en-US" altLang="ja-JP" sz="1200" dirty="0" err="1" smtClean="0">
                <a:latin typeface="+mn-ea"/>
                <a:ea typeface="+mn-ea"/>
                <a:cs typeface="HGPｺﾞｼｯｸE"/>
              </a:rPr>
              <a:t>postudy.doorkeeper.jp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/events/64846</a:t>
            </a:r>
            <a:endParaRPr kumimoji="1" lang="ja-JP" altLang="en-US" sz="1200" dirty="0">
              <a:latin typeface="+mn-ea"/>
              <a:ea typeface="+mn-ea"/>
              <a:cs typeface="HGPｺﾞｼｯｸ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楽天在籍時、楽天技術研究所（</a:t>
            </a:r>
            <a:r>
              <a:rPr lang="en-US" altLang="ja-JP" dirty="0" smtClean="0"/>
              <a:t>RIT</a:t>
            </a:r>
            <a:r>
              <a:rPr lang="ja-JP" altLang="en-US" dirty="0" smtClean="0"/>
              <a:t>）所長の森　正弥さんから教わった判断基準です。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プロダクトの設計、およびプロダクトバックログを作るための手法である、「プロダクトディスカバリー」の考え方を応用しました。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としては、これを最初にやっておくと、その後の行動が楽になります。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solidFill>
                  <a:schemeClr val="tx2"/>
                </a:solidFill>
              </a:rPr>
              <a:t>「ミッション」という言葉は、「プロダクト企画」・「ソフトウェア開発プロジェクト」と置き換えていただいても問題ありません。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課題が明確になったことで、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の需要が高まり、結果として採用も強化しなければならなくなりました。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latin typeface="HGGothicE" charset="-128"/>
                <a:ea typeface="HGGothicE" charset="-128"/>
                <a:cs typeface="HGGothicE" charset="-128"/>
              </a:rPr>
              <a:t>自動テストを活用して、プロダクトの仕様・設計を高速に学習してみましょう。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今後のプロセス改善のための布石として活用することもできます。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2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422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742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15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・特に</a:t>
            </a:r>
            <a:r>
              <a:rPr lang="en-US" altLang="ja-JP" sz="1200" b="0" dirty="0" smtClean="0">
                <a:latin typeface="+mn-ea"/>
                <a:ea typeface="+mn-ea"/>
              </a:rPr>
              <a:t>Google</a:t>
            </a:r>
            <a:r>
              <a:rPr lang="ja-JP" altLang="en-US" sz="1200" b="0" dirty="0" smtClean="0">
                <a:latin typeface="+mn-ea"/>
                <a:ea typeface="+mn-ea"/>
              </a:rPr>
              <a:t>における役職の呼称。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　・</a:t>
            </a:r>
            <a:r>
              <a:rPr lang="en-US" altLang="ja-JP" sz="1200" b="0" dirty="0" smtClean="0">
                <a:latin typeface="+mn-ea"/>
                <a:ea typeface="+mn-ea"/>
              </a:rPr>
              <a:t>”Software Development Engineer in Test” (SDET) </a:t>
            </a:r>
            <a:r>
              <a:rPr lang="ja-JP" altLang="en-US" sz="1200" b="0" dirty="0" smtClean="0">
                <a:latin typeface="+mn-ea"/>
                <a:ea typeface="+mn-ea"/>
              </a:rPr>
              <a:t>と意味は同じ。（</a:t>
            </a:r>
            <a:r>
              <a:rPr lang="en-US" altLang="ja-JP" sz="1200" b="0" dirty="0" smtClean="0">
                <a:latin typeface="+mn-ea"/>
                <a:ea typeface="+mn-ea"/>
              </a:rPr>
              <a:t>Microsoft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Amazon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Apple</a:t>
            </a:r>
            <a:r>
              <a:rPr lang="ja-JP" altLang="en-US" sz="1200" b="0" dirty="0" smtClean="0">
                <a:latin typeface="+mn-ea"/>
                <a:ea typeface="+mn-ea"/>
              </a:rPr>
              <a:t>）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　・日本では、</a:t>
            </a:r>
            <a:r>
              <a:rPr kumimoji="1" lang="en-US" altLang="ja-JP" sz="1200" b="0" dirty="0" err="1" smtClean="0">
                <a:latin typeface="+mn-ea"/>
                <a:ea typeface="+mn-ea"/>
              </a:rPr>
              <a:t>DeNA</a:t>
            </a:r>
            <a:r>
              <a:rPr kumimoji="1" lang="ja-JP" altLang="en-US" sz="1200" b="0" dirty="0" smtClean="0">
                <a:latin typeface="+mn-ea"/>
                <a:ea typeface="+mn-ea"/>
              </a:rPr>
              <a:t>やメルカリなどで採用されている。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・後工程で手動テストを行う</a:t>
            </a:r>
            <a:r>
              <a:rPr kumimoji="1" lang="en-US" altLang="ja-JP" sz="1200" b="0" dirty="0" smtClean="0">
                <a:latin typeface="+mn-ea"/>
                <a:ea typeface="+mn-ea"/>
              </a:rPr>
              <a:t>QA</a:t>
            </a:r>
            <a:r>
              <a:rPr kumimoji="1" lang="ja-JP" altLang="en-US" sz="1200" b="0" dirty="0" smtClean="0">
                <a:latin typeface="+mn-ea"/>
                <a:ea typeface="+mn-ea"/>
              </a:rPr>
              <a:t>とは異なり、デベロッパーと一緒に働きながら上述の業務を行うことが特徴。</a:t>
            </a: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>
                <a:latin typeface="+mn-ea"/>
                <a:ea typeface="+mn-ea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発見と調整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半年間のマイルストーンを設定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し合意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</a:rPr>
              <a:t>発見と言語化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ja-JP" altLang="en-US" sz="28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tx1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（</a:t>
            </a:r>
            <a:r>
              <a:rPr lang="en-US" altLang="ja-JP" sz="4000" dirty="0">
                <a:solidFill>
                  <a:schemeClr val="tx1"/>
                </a:solidFill>
              </a:rPr>
              <a:t>Why &amp; What</a:t>
            </a:r>
            <a:r>
              <a:rPr lang="ja-JP" altLang="en-US" sz="4000" dirty="0">
                <a:solidFill>
                  <a:schemeClr val="tx1"/>
                </a:solidFill>
              </a:rPr>
              <a:t>）</a:t>
            </a:r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どう解決</a:t>
            </a:r>
            <a:r>
              <a:rPr lang="ja-JP" altLang="en-US" sz="4000" dirty="0">
                <a:solidFill>
                  <a:srgbClr val="FF0000"/>
                </a:solidFill>
              </a:rPr>
              <a:t>す</a:t>
            </a:r>
            <a:r>
              <a:rPr lang="ja-JP" altLang="en-US" sz="4000" dirty="0" smtClean="0">
                <a:solidFill>
                  <a:srgbClr val="FF0000"/>
                </a:solidFill>
              </a:rPr>
              <a:t>べきか</a:t>
            </a:r>
            <a:r>
              <a:rPr lang="ja-JP" altLang="en-US" sz="4000" dirty="0">
                <a:solidFill>
                  <a:srgbClr val="FF0000"/>
                </a:solidFill>
              </a:rPr>
              <a:t>が</a:t>
            </a:r>
            <a:r>
              <a:rPr lang="ja-JP" altLang="en-US" sz="4000" dirty="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 dirty="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Do Not Harm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行っているか？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88" y="2285781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5760304" y="4924725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4924725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FF0000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幅広い関係者の支持・</a:t>
            </a: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協力を得たい</a:t>
            </a:r>
            <a:endParaRPr lang="en-US" altLang="ja-JP" sz="6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毎週何らかの（動作する）成果物を作成・提示することを、自身に課した。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ねらい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マネジメント層との協力関係の構築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デベロッパーとの協力関係の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構築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毎週何らかの（動作する）成果物を作成・提示した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基幹サービスの「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Talk-server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」のコードカバレッジの取得と静的コード解析を実施し、どこが課題でどこを対処すべきかを見えるようにした。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・テスト自動化エンジニアの成果物を１箇所に集約する活動を私の音頭で開始した。 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54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Continuous Delivery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短期間で定期的に成果物を出す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そのフィードバックを持って、ゴールを再確認しつつ前進する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　　　　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スクラムと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XP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を活用した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継続的な「インパクト」の創出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133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Managing impact for a team of TEs and SETs is the job of the TEM.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・チームのイノベーション、ビジネス的な貢献、インパクトを与え続けること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実は私の仕事は、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 + TEM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Test Engineering Manager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）なのだ！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・技術・リーダーシップ・調整（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coordination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製品を知る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ユーザーを知る（＝ビジネス価値を常に考慮する）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会社内での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の認知度を少しずつ確実に高めていった。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364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イノベーションを起こす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⭐業務をこなすだけではなく、イノベーションを実現する。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・別に最新の技術・ツールを作るだけがイノベーションではない。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・既存のあらゆる技術・ツール・プロセス・人間関係を活用し、今までにない方法で（合法的に）改善を実現すれば良い。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具体的なものは上述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⭐価値を提供する／価値を加える 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364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Managing impact for a team of TEs and SETs is the job of the TEM.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・チームのイノベーション、ビジネス的な貢献、インパクトを与え続けること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実は私の仕事は、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 + TEM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Test Engineering Manager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）なのだ！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・技術・リーダーシップ・調整（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coordination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製品を知る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ユーザーを知る（＝ビジネス価値を常に考慮する）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会社内での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の認知度を少しずつ確実に高めていった。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364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69963" lvl="1" indent="-457200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成果を見せ続けることは、信頼獲得になる。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高速なフィードバック命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425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F0000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↑</a:t>
            </a:r>
            <a:r>
              <a:rPr lang="en-US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↑↑</a:t>
            </a:r>
            <a:endParaRPr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08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本番障害が多くて会社の売上・利益に影響している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サービスの自動テストを整備し、障害検知速度の向上・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の短縮・障害件数の減少を実現する。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デベロッパーが適切な粒度の自動テストを書くことを当たり前にするために、教育・啓蒙・協働を推進する。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・テスト自動化エンジニアとともに、テスト自動化と品質向上に関する統一的な活動を実施していく。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継続的にインパクトを与えること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「持続可能性」の本当の意味について</a:t>
            </a:r>
          </a:p>
          <a:p>
            <a:pPr marL="512763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8462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/>
              <a:t>なぜ「持続可能性」が必要なのか？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・自分以外の人間が継続的に運用できる仕組みを作ること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自分が生き続けることが、成功になるという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こと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/>
              <a:t>継続するためには、成果を見せ続けることが必要。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>
              <a:buNone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だからこそ、健康であり続けること、継続的であることが必要。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重点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パターンランゲージとして整理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他の人にも使えるようにする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1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私の行動指針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テスト自動化で、いかに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のビジネスに貢献するか？</a:t>
            </a:r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重点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・「知る」ことがスタート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・「知る」ために、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KPI/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メトリクスが生きる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・テスト自動化は、上記のプラスになる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・プロセス）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・繰り返し「知る」ことで、的に近づける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501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72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kumimoji="1" lang="en-US" altLang="ja-JP" sz="7200" dirty="0" err="1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ackground</a:t>
            </a:r>
            <a:endParaRPr kumimoji="1"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皆さんにお伝えしたいこと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アジャイルの知識・経験は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新しい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チャレンジを行う上で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非常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に強力な武器となり得ること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テスト自動化を活用することで、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2800" b="1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開発にビジネスの血を通わせること</a:t>
            </a: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」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重要性。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およびテスト自動化に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関する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勘所。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2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in.</a:t>
            </a:r>
          </a:p>
        </p:txBody>
      </p:sp>
    </p:spTree>
    <p:extLst>
      <p:ext uri="{BB962C8B-B14F-4D97-AF65-F5344CB8AC3E}">
        <p14:creationId xmlns:p14="http://schemas.microsoft.com/office/powerpoint/2010/main" val="12107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1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u="sng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u="sng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u="sng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2080</TotalTime>
  <Words>1701</Words>
  <Application>Microsoft Macintosh PowerPoint</Application>
  <PresentationFormat>画面に合わせる (4:3)</PresentationFormat>
  <Paragraphs>393</Paragraphs>
  <Slides>52</Slides>
  <Notes>52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52</vt:i4>
      </vt:variant>
    </vt:vector>
  </HeadingPairs>
  <TitlesOfParts>
    <vt:vector size="62" baseType="lpstr">
      <vt:lpstr>Calibri</vt:lpstr>
      <vt:lpstr>Franklin Gothic Book</vt:lpstr>
      <vt:lpstr>HGGothicE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PowerPoint プレゼンテーション</vt:lpstr>
      <vt:lpstr>次の課題</vt:lpstr>
      <vt:lpstr>解決方針</vt:lpstr>
      <vt:lpstr>施策</vt:lpstr>
      <vt:lpstr>論拠</vt:lpstr>
      <vt:lpstr>インパクトを与える</vt:lpstr>
      <vt:lpstr>イノベーションを起こす</vt:lpstr>
      <vt:lpstr>インパクトを与える</vt:lpstr>
      <vt:lpstr>まとめ</vt:lpstr>
      <vt:lpstr>PowerPoint プレゼンテーション</vt:lpstr>
      <vt:lpstr>PowerPoint プレゼンテーション</vt:lpstr>
      <vt:lpstr>ポイント</vt:lpstr>
      <vt:lpstr>なぜ「持続可能性」が必要なのか？</vt:lpstr>
      <vt:lpstr>継続するためには、成果を見せ続けることが必要。</vt:lpstr>
      <vt:lpstr>重点</vt:lpstr>
      <vt:lpstr>PowerPoint プレゼンテーション</vt:lpstr>
      <vt:lpstr>私の行動指針</vt:lpstr>
      <vt:lpstr>重点</vt:lpstr>
      <vt:lpstr>判断基準：ビジネスの”3 KPIs”</vt:lpstr>
      <vt:lpstr>皆さんにお伝えしたいこと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3298</cp:revision>
  <dcterms:created xsi:type="dcterms:W3CDTF">2016-11-21T06:16:44Z</dcterms:created>
  <dcterms:modified xsi:type="dcterms:W3CDTF">2018-02-06T01:36:34Z</dcterms:modified>
</cp:coreProperties>
</file>